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404050" cy="43205400"/>
  <p:notesSz cx="6797675" cy="9926638"/>
  <p:defaultTextStyle>
    <a:defPPr>
      <a:defRPr lang="pt-BR"/>
    </a:defPPr>
    <a:lvl1pPr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1pPr>
    <a:lvl2pPr marL="2159000" indent="-1701800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2pPr>
    <a:lvl3pPr marL="4319588" indent="-3405188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3pPr>
    <a:lvl4pPr marL="6480175" indent="-5108575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4pPr>
    <a:lvl5pPr marL="8640763" indent="-6811963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6522"/>
    <a:srgbClr val="BE842C"/>
    <a:srgbClr val="1D7073"/>
    <a:srgbClr val="3635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394" autoAdjust="0"/>
  </p:normalViewPr>
  <p:slideViewPr>
    <p:cSldViewPr>
      <p:cViewPr>
        <p:scale>
          <a:sx n="10" d="100"/>
          <a:sy n="10" d="100"/>
        </p:scale>
        <p:origin x="2772" y="384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8548E-CBA8-4C70-9EF2-F0DB28522322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B77B1-4D69-42D4-B19B-F777673580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64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B77B1-4D69-42D4-B19B-F7776735802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69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/>
          <a:srcRect t="4958"/>
          <a:stretch>
            <a:fillRect/>
          </a:stretch>
        </p:blipFill>
        <p:spPr bwMode="auto">
          <a:xfrm>
            <a:off x="17416463" y="27732038"/>
            <a:ext cx="1503045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/>
          <a:srcRect l="4958"/>
          <a:stretch>
            <a:fillRect/>
          </a:stretch>
        </p:blipFill>
        <p:spPr bwMode="auto">
          <a:xfrm>
            <a:off x="-14288" y="4708525"/>
            <a:ext cx="15789276" cy="185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2" descr="conepi banner2.jpg"/>
          <p:cNvPicPr>
            <a:picLocks noChangeAspect="1"/>
          </p:cNvPicPr>
          <p:nvPr userDrawn="1"/>
        </p:nvPicPr>
        <p:blipFill>
          <a:blip r:embed="rId4"/>
          <a:srcRect t="43489" b="7098"/>
          <a:stretch>
            <a:fillRect/>
          </a:stretch>
        </p:blipFill>
        <p:spPr bwMode="auto">
          <a:xfrm>
            <a:off x="57150" y="40462200"/>
            <a:ext cx="32404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hm_connepi_mod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24040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3BEAB7-1F78-4E0E-9F07-B83D1880BA62}" type="datetimeFigureOut">
              <a:rPr lang="pt-BR"/>
              <a:pPr>
                <a:defRPr/>
              </a:pPr>
              <a:t>12/09/2018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18DE63-52F5-433B-B3C9-F3C0B43C8B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AD3B16-ADE0-4BEC-A9A5-2AEFD703CC11}" type="datetimeFigureOut">
              <a:rPr lang="pt-BR"/>
              <a:pPr>
                <a:defRPr/>
              </a:pPr>
              <a:t>12/09/2018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5880C6-6CC8-43DE-8D66-46BBFB059B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51DD4F-D83E-4C00-B7AF-0F29671D87CD}" type="datetimeFigureOut">
              <a:rPr lang="pt-BR"/>
              <a:pPr>
                <a:defRPr/>
              </a:pPr>
              <a:t>12/09/2018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AA7178-1D44-45B5-AFB6-3B17C789EC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  <a:prstGeom prst="rect">
            <a:avLst/>
          </a:prstGeo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87734A-1CF9-47D5-91A7-745806E2C834}" type="datetimeFigureOut">
              <a:rPr lang="pt-BR"/>
              <a:pPr>
                <a:defRPr/>
              </a:pPr>
              <a:t>12/09/2018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DDD5528-FA43-4C1B-804A-294DBFB77D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841E4E-71D7-40D2-B580-1CDC501EA92A}" type="datetimeFigureOut">
              <a:rPr lang="pt-BR"/>
              <a:pPr>
                <a:defRPr/>
              </a:pPr>
              <a:t>12/09/2018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66506D-6FD2-461D-963A-745C36BBC5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3ACBBE-EF92-4A3A-B2B1-6A31E84944FD}" type="datetimeFigureOut">
              <a:rPr lang="pt-BR"/>
              <a:pPr>
                <a:defRPr/>
              </a:pPr>
              <a:t>12/09/2018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4D4454-8A1F-4890-8CF7-F0D08B48EB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504263-A941-4335-B772-99C678B0C14B}" type="datetimeFigureOut">
              <a:rPr lang="pt-BR"/>
              <a:pPr>
                <a:defRPr/>
              </a:pPr>
              <a:t>12/09/2018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8CD7D1-97BE-43F7-9849-A8B9B4D5AD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5E0A9AE-00B9-4555-9987-B4E0F957D21E}" type="datetimeFigureOut">
              <a:rPr lang="pt-BR"/>
              <a:pPr>
                <a:defRPr/>
              </a:pPr>
              <a:t>12/09/2018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5D8E55-FC14-4B66-9546-84BFAEF49F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BB516F-217C-462F-8BCD-F9A79B878EA2}" type="datetimeFigureOut">
              <a:rPr lang="pt-BR"/>
              <a:pPr>
                <a:defRPr/>
              </a:pPr>
              <a:t>12/09/2018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6C9ED9-444E-4E33-9777-BCDEFEE091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3AC10D-9666-4C1E-B9B3-6C445A94FF66}" type="datetimeFigureOut">
              <a:rPr lang="pt-BR"/>
              <a:pPr>
                <a:defRPr/>
              </a:pPr>
              <a:t>12/09/2018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2ED6B5-CCA9-4AAF-8262-0914DB7B33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13"/>
          <a:srcRect t="4958"/>
          <a:stretch>
            <a:fillRect/>
          </a:stretch>
        </p:blipFill>
        <p:spPr bwMode="auto">
          <a:xfrm>
            <a:off x="17416463" y="27732038"/>
            <a:ext cx="1503045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/>
          <p:cNvPicPr>
            <a:picLocks noChangeAspect="1" noChangeArrowheads="1"/>
          </p:cNvPicPr>
          <p:nvPr userDrawn="1"/>
        </p:nvPicPr>
        <p:blipFill>
          <a:blip r:embed="rId14"/>
          <a:srcRect l="4958"/>
          <a:stretch>
            <a:fillRect/>
          </a:stretch>
        </p:blipFill>
        <p:spPr bwMode="auto">
          <a:xfrm>
            <a:off x="-14288" y="4708525"/>
            <a:ext cx="15789276" cy="185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029" name="Imagem 10" descr="conepi banner.jpg"/>
          <p:cNvPicPr>
            <a:picLocks noChangeAspect="1"/>
          </p:cNvPicPr>
          <p:nvPr userDrawn="1"/>
        </p:nvPicPr>
        <p:blipFill>
          <a:blip r:embed="rId15"/>
          <a:srcRect b="6967"/>
          <a:stretch>
            <a:fillRect/>
          </a:stretch>
        </p:blipFill>
        <p:spPr bwMode="auto">
          <a:xfrm>
            <a:off x="0" y="0"/>
            <a:ext cx="324040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agem 12" descr="conepi banner2.jpg"/>
          <p:cNvPicPr>
            <a:picLocks noChangeAspect="1"/>
          </p:cNvPicPr>
          <p:nvPr userDrawn="1"/>
        </p:nvPicPr>
        <p:blipFill>
          <a:blip r:embed="rId16"/>
          <a:srcRect t="43489" b="7098"/>
          <a:stretch>
            <a:fillRect/>
          </a:stretch>
        </p:blipFill>
        <p:spPr bwMode="auto">
          <a:xfrm>
            <a:off x="57150" y="40462200"/>
            <a:ext cx="32404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 descr="IFTO_LOGO_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4700588" y="40890825"/>
            <a:ext cx="23987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m 13" descr="AF_Logo_completo_RGB.jp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23274338" y="40890825"/>
            <a:ext cx="4052887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http://www.atitudefm969.com.br/noticias/admin/upload_imagens/logo_mec.jpg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20273963" y="40962263"/>
            <a:ext cx="24288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defTabSz="4319588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263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m 67">
            <a:extLst>
              <a:ext uri="{FF2B5EF4-FFF2-40B4-BE49-F238E27FC236}">
                <a16:creationId xmlns:a16="http://schemas.microsoft.com/office/drawing/2014/main" id="{4966A970-584B-4192-882F-676AB8E4EF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0" t="34173" r="32917" b="33433"/>
          <a:stretch/>
        </p:blipFill>
        <p:spPr>
          <a:xfrm>
            <a:off x="21385875" y="31297788"/>
            <a:ext cx="11018175" cy="1649975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5543C2A1-50A4-4406-9BED-F0B3D5AC5E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0" t="34173" r="32917" b="33433"/>
          <a:stretch/>
        </p:blipFill>
        <p:spPr>
          <a:xfrm>
            <a:off x="21385875" y="28057929"/>
            <a:ext cx="11018175" cy="1649975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40D8FF65-6953-48DA-9E55-22CC1CF3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0" t="34173" r="32917" b="33433"/>
          <a:stretch/>
        </p:blipFill>
        <p:spPr>
          <a:xfrm>
            <a:off x="21424996" y="18438686"/>
            <a:ext cx="11018175" cy="1649975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AF4A7D9F-32A0-4D41-B300-C934BE0B76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0" t="34173" r="32917" b="33433"/>
          <a:stretch/>
        </p:blipFill>
        <p:spPr>
          <a:xfrm>
            <a:off x="7962" y="20630075"/>
            <a:ext cx="11018175" cy="1649975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9D541BEA-8F96-4318-A2ED-095E67C8A0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0" t="34173" r="32917" b="33433"/>
          <a:stretch/>
        </p:blipFill>
        <p:spPr>
          <a:xfrm>
            <a:off x="21394045" y="10243750"/>
            <a:ext cx="11018175" cy="1649975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F681B2FF-A28A-426A-88F4-D01CDCB219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0" t="34173" r="32917" b="33433"/>
          <a:stretch/>
        </p:blipFill>
        <p:spPr>
          <a:xfrm>
            <a:off x="10729053" y="10257637"/>
            <a:ext cx="11018175" cy="16499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71E54AD-D2C8-42E2-AA95-81F518BB4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0" t="34173" r="32917" b="33433"/>
          <a:stretch/>
        </p:blipFill>
        <p:spPr>
          <a:xfrm>
            <a:off x="0" y="10257637"/>
            <a:ext cx="11018175" cy="164997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0" t="15231" r="11155" b="14394"/>
          <a:stretch/>
        </p:blipFill>
        <p:spPr>
          <a:xfrm>
            <a:off x="9344025" y="13235578"/>
            <a:ext cx="13716000" cy="21229245"/>
          </a:xfrm>
          <a:prstGeom prst="rect">
            <a:avLst/>
          </a:prstGeom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99" y="11662144"/>
            <a:ext cx="10374973" cy="26646412"/>
          </a:xfrm>
          <a:prstGeom prst="rect">
            <a:avLst/>
          </a:prstGeom>
        </p:spPr>
      </p:pic>
      <p:pic>
        <p:nvPicPr>
          <p:cNvPr id="65" name="Imagem 6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066" y="32674110"/>
            <a:ext cx="10374973" cy="5634446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068" y="29446908"/>
            <a:ext cx="10374973" cy="1795489"/>
          </a:xfrm>
          <a:prstGeom prst="rect">
            <a:avLst/>
          </a:prstGeom>
        </p:spPr>
      </p:pic>
      <p:pic>
        <p:nvPicPr>
          <p:cNvPr id="60" name="Imagem 59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069" y="19833007"/>
            <a:ext cx="10374973" cy="8034389"/>
          </a:xfrm>
          <a:prstGeom prst="rect">
            <a:avLst/>
          </a:prstGeom>
        </p:spPr>
      </p:pic>
      <p:pic>
        <p:nvPicPr>
          <p:cNvPr id="58" name="Imagem 57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070" y="11662145"/>
            <a:ext cx="10374973" cy="6484171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8" y="22036690"/>
            <a:ext cx="10374973" cy="1627186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8" y="11662145"/>
            <a:ext cx="10374973" cy="8797555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72233" y="5509718"/>
            <a:ext cx="32331817" cy="4008550"/>
          </a:xfrm>
          <a:prstGeom prst="roundRect">
            <a:avLst>
              <a:gd name="adj" fmla="val 1982"/>
            </a:avLst>
          </a:prstGeom>
          <a:solidFill>
            <a:srgbClr val="1D70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314" name="Text Box 3414"/>
          <p:cNvSpPr txBox="1">
            <a:spLocks noChangeArrowheads="1"/>
          </p:cNvSpPr>
          <p:nvPr/>
        </p:nvSpPr>
        <p:spPr bwMode="auto">
          <a:xfrm>
            <a:off x="1217676" y="7669152"/>
            <a:ext cx="30545087" cy="153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marL="1619250" indent="-1619250" algn="ctr" defTabSz="692150"/>
            <a:r>
              <a:rPr lang="pt-BR" sz="3200" b="1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OLIVEIRA, R.</a:t>
            </a:r>
            <a:r>
              <a:rPr lang="pt-BR" sz="3200" b="1" baseline="300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1</a:t>
            </a:r>
            <a:r>
              <a:rPr lang="pt-BR" sz="3200" b="1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; ALBUQUERQUE, S.</a:t>
            </a:r>
            <a:r>
              <a:rPr lang="pt-BR" sz="3200" b="1" baseline="300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2</a:t>
            </a:r>
          </a:p>
          <a:p>
            <a:pPr marL="1619250" indent="-1619250" algn="ctr" defTabSz="692150"/>
            <a:r>
              <a:rPr lang="pt-BR" sz="2800" baseline="300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1.</a:t>
            </a:r>
            <a:r>
              <a:rPr lang="pt-BR" sz="28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Bibliotecária, Instituto Federal de Educação, Ciência e Tecnologia do Tocantins – Campus Palmas, oliveira@ xxx.com.br;</a:t>
            </a:r>
          </a:p>
          <a:p>
            <a:pPr marL="1619250" indent="-1619250" algn="ctr" defTabSz="692150"/>
            <a:r>
              <a:rPr lang="pt-BR" sz="28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 </a:t>
            </a:r>
            <a:r>
              <a:rPr lang="pt-BR" sz="2800" baseline="300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2. </a:t>
            </a:r>
            <a:r>
              <a:rPr lang="pt-BR" sz="28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Prof. Dr. Letras, Instituto Federal de Educação, Ciência e Tecnologia do Tocantins – Campus Palmas, albuquerque@xxx.com.br</a:t>
            </a:r>
            <a:r>
              <a:rPr lang="pt-BR" sz="31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.</a:t>
            </a:r>
          </a:p>
        </p:txBody>
      </p:sp>
      <p:sp>
        <p:nvSpPr>
          <p:cNvPr id="13315" name="Text Box 3416"/>
          <p:cNvSpPr txBox="1">
            <a:spLocks noChangeArrowheads="1"/>
          </p:cNvSpPr>
          <p:nvPr/>
        </p:nvSpPr>
        <p:spPr bwMode="auto">
          <a:xfrm>
            <a:off x="11858625" y="29956125"/>
            <a:ext cx="78009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 defTabSz="692150">
              <a:spcBef>
                <a:spcPct val="50000"/>
              </a:spcBef>
            </a:pPr>
            <a:r>
              <a:rPr lang="pt-BR" sz="3100" b="1">
                <a:latin typeface="tahoma, verdana, arial"/>
                <a:ea typeface="ＭＳ Ｐゴシック"/>
                <a:cs typeface="Times New Roman" pitchFamily="18" charset="0"/>
              </a:rPr>
              <a:t> </a:t>
            </a:r>
            <a:endParaRPr lang="pt-BR" sz="3100">
              <a:latin typeface="tahoma, verdana, arial"/>
              <a:ea typeface="ＭＳ Ｐゴシック"/>
              <a:cs typeface="Times New Roman" pitchFamily="18" charset="0"/>
            </a:endParaRPr>
          </a:p>
        </p:txBody>
      </p:sp>
      <p:sp>
        <p:nvSpPr>
          <p:cNvPr id="13316" name="Text Box 3434"/>
          <p:cNvSpPr txBox="1">
            <a:spLocks noChangeArrowheads="1"/>
          </p:cNvSpPr>
          <p:nvPr/>
        </p:nvSpPr>
        <p:spPr bwMode="auto">
          <a:xfrm>
            <a:off x="1360337" y="5815512"/>
            <a:ext cx="29595763" cy="24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18" tIns="45960" rIns="91918" bIns="45960">
            <a:spAutoFit/>
          </a:bodyPr>
          <a:lstStyle/>
          <a:p>
            <a:pPr algn="ctr" defTabSz="692150">
              <a:spcBef>
                <a:spcPct val="50000"/>
              </a:spcBef>
            </a:pPr>
            <a:r>
              <a:rPr lang="en-US" sz="3800" b="1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TÍTULO: </a:t>
            </a:r>
            <a:r>
              <a:rPr lang="en-US" sz="3800" b="1" dirty="0" err="1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Subtítulo</a:t>
            </a:r>
            <a:endParaRPr lang="en-US" sz="3800" b="1" dirty="0">
              <a:solidFill>
                <a:schemeClr val="bg1"/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algn="ctr" defTabSz="692150">
              <a:spcBef>
                <a:spcPct val="50000"/>
              </a:spcBef>
            </a:pPr>
            <a:endParaRPr lang="en-US" sz="3800" b="1" dirty="0">
              <a:solidFill>
                <a:schemeClr val="bg1"/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algn="ctr" defTabSz="692150">
              <a:spcBef>
                <a:spcPct val="50000"/>
              </a:spcBef>
            </a:pPr>
            <a:endParaRPr lang="en-US" sz="3800" b="1" dirty="0">
              <a:solidFill>
                <a:schemeClr val="bg1"/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</p:txBody>
      </p:sp>
      <p:sp>
        <p:nvSpPr>
          <p:cNvPr id="13318" name="Text Box 3674"/>
          <p:cNvSpPr txBox="1">
            <a:spLocks noChangeArrowheads="1"/>
          </p:cNvSpPr>
          <p:nvPr/>
        </p:nvSpPr>
        <p:spPr bwMode="auto">
          <a:xfrm>
            <a:off x="12176125" y="12901613"/>
            <a:ext cx="2138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defTabSz="968375">
              <a:spcBef>
                <a:spcPct val="50000"/>
              </a:spcBef>
            </a:pPr>
            <a:endParaRPr lang="en-US" sz="2400">
              <a:latin typeface="tahoma, verdana, arial"/>
              <a:ea typeface="ＭＳ Ｐゴシック"/>
              <a:cs typeface="Times New Roman" pitchFamily="18" charset="0"/>
            </a:endParaRPr>
          </a:p>
        </p:txBody>
      </p:sp>
      <p:sp>
        <p:nvSpPr>
          <p:cNvPr id="13321" name="Text Box 3646"/>
          <p:cNvSpPr txBox="1">
            <a:spLocks noChangeArrowheads="1"/>
          </p:cNvSpPr>
          <p:nvPr/>
        </p:nvSpPr>
        <p:spPr bwMode="auto">
          <a:xfrm>
            <a:off x="491182" y="22817138"/>
            <a:ext cx="9929813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 defTabSz="692150">
              <a:spcBef>
                <a:spcPct val="50000"/>
              </a:spcBef>
              <a:buFontTx/>
              <a:buChar char="•"/>
            </a:pPr>
            <a:r>
              <a:rPr lang="pt-PT" sz="3000">
                <a:solidFill>
                  <a:srgbClr val="000000"/>
                </a:solidFill>
                <a:latin typeface="Calibri" pitchFamily="34" charset="0"/>
              </a:rPr>
              <a:t>O pôster deverá conter informações referentes ao artigo apresentado ao congresso para avaliação.</a:t>
            </a:r>
          </a:p>
          <a:p>
            <a:pPr algn="just" defTabSz="692150">
              <a:spcBef>
                <a:spcPct val="50000"/>
              </a:spcBef>
              <a:buFontTx/>
              <a:buChar char="•"/>
            </a:pPr>
            <a:r>
              <a:rPr lang="pt-PT" sz="3000">
                <a:solidFill>
                  <a:srgbClr val="000000"/>
                </a:solidFill>
                <a:latin typeface="Calibri" pitchFamily="34" charset="0"/>
              </a:rPr>
              <a:t>As informações apresentadas no pôster devem ser concisas e claras.</a:t>
            </a:r>
          </a:p>
          <a:p>
            <a:pPr algn="just" defTabSz="692150">
              <a:spcBef>
                <a:spcPct val="50000"/>
              </a:spcBef>
              <a:buFontTx/>
              <a:buChar char="•"/>
            </a:pPr>
            <a:r>
              <a:rPr lang="pt-PT" sz="3000">
                <a:solidFill>
                  <a:srgbClr val="000000"/>
                </a:solidFill>
                <a:latin typeface="Calibri" pitchFamily="34" charset="0"/>
              </a:rPr>
              <a:t>Este modelo já se encontra na formatação sugerida.</a:t>
            </a:r>
          </a:p>
          <a:p>
            <a:pPr algn="just" defTabSz="692150">
              <a:spcBef>
                <a:spcPct val="50000"/>
              </a:spcBef>
              <a:buFontTx/>
              <a:buChar char="•"/>
            </a:pPr>
            <a:r>
              <a:rPr lang="pt-BR" sz="3000">
                <a:latin typeface="Calibri" pitchFamily="34" charset="0"/>
              </a:rPr>
              <a:t>Será obrigatória a presença de um dos autores no horário de apresentação do pôster.</a:t>
            </a:r>
            <a:endParaRPr lang="pt-PT" sz="3000">
              <a:solidFill>
                <a:srgbClr val="000000"/>
              </a:solidFill>
              <a:latin typeface="Calibri" pitchFamily="34" charset="0"/>
            </a:endParaRPr>
          </a:p>
          <a:p>
            <a:pPr algn="just" defTabSz="692150">
              <a:spcBef>
                <a:spcPct val="50000"/>
              </a:spcBef>
            </a:pPr>
            <a:endParaRPr lang="pt-PT" sz="3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22" name="Text Box 3930"/>
          <p:cNvSpPr txBox="1">
            <a:spLocks noChangeArrowheads="1"/>
          </p:cNvSpPr>
          <p:nvPr/>
        </p:nvSpPr>
        <p:spPr bwMode="auto">
          <a:xfrm>
            <a:off x="11135370" y="25174575"/>
            <a:ext cx="1007903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r>
              <a:rPr lang="pt-BR" sz="2100" b="1">
                <a:latin typeface="Calibri" pitchFamily="34" charset="0"/>
              </a:rPr>
              <a:t>Figura 1 – </a:t>
            </a:r>
            <a:r>
              <a:rPr lang="pt-BR" sz="2100">
                <a:latin typeface="Calibri" pitchFamily="34" charset="0"/>
              </a:rPr>
              <a:t>Localização dos </a:t>
            </a:r>
            <a:r>
              <a:rPr lang="pt-BR" sz="2100" i="1">
                <a:latin typeface="Calibri" pitchFamily="34" charset="0"/>
              </a:rPr>
              <a:t>campi e dos pólos de Educação a Distância do Instituto Federal </a:t>
            </a:r>
            <a:r>
              <a:rPr lang="pt-BR" sz="2100">
                <a:latin typeface="Calibri" pitchFamily="34" charset="0"/>
              </a:rPr>
              <a:t>do Tocantins</a:t>
            </a:r>
            <a:r>
              <a:rPr lang="pt-BR" sz="2100" b="1">
                <a:latin typeface="Calibri" pitchFamily="34" charset="0"/>
              </a:rPr>
              <a:t>. </a:t>
            </a:r>
          </a:p>
        </p:txBody>
      </p:sp>
      <p:sp>
        <p:nvSpPr>
          <p:cNvPr id="13323" name="Text Box 3682"/>
          <p:cNvSpPr txBox="1">
            <a:spLocks noChangeArrowheads="1"/>
          </p:cNvSpPr>
          <p:nvPr/>
        </p:nvSpPr>
        <p:spPr bwMode="auto">
          <a:xfrm>
            <a:off x="21825197" y="12097644"/>
            <a:ext cx="10049919" cy="194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762" tIns="48381" rIns="96762" bIns="48381">
            <a:spAutoFit/>
          </a:bodyPr>
          <a:lstStyle/>
          <a:p>
            <a:pPr algn="just" defTabSz="968375">
              <a:spcBef>
                <a:spcPct val="50000"/>
              </a:spcBef>
              <a:buFont typeface="Arial" charset="0"/>
              <a:buChar char="•"/>
            </a:pPr>
            <a:r>
              <a:rPr lang="pt-BR" sz="3000" dirty="0">
                <a:solidFill>
                  <a:srgbClr val="000000"/>
                </a:solidFill>
                <a:latin typeface="Calibri" pitchFamily="34" charset="0"/>
              </a:rPr>
              <a:t>O pôster deve ser legível a uma distância de pelo menos 1 m.</a:t>
            </a:r>
          </a:p>
          <a:p>
            <a:pPr algn="just" defTabSz="968375">
              <a:spcBef>
                <a:spcPct val="50000"/>
              </a:spcBef>
              <a:buFont typeface="Arial" charset="0"/>
              <a:buChar char="•"/>
            </a:pPr>
            <a:r>
              <a:rPr lang="pt-BR" sz="3000" dirty="0">
                <a:solidFill>
                  <a:srgbClr val="000000"/>
                </a:solidFill>
                <a:latin typeface="Calibri" pitchFamily="34" charset="0"/>
              </a:rPr>
              <a:t>Deve-se evitar o uso de citações e notas de rodapé.</a:t>
            </a:r>
          </a:p>
          <a:p>
            <a:pPr algn="just" defTabSz="968375">
              <a:spcBef>
                <a:spcPct val="50000"/>
              </a:spcBef>
              <a:buFont typeface="Arial" charset="0"/>
              <a:buNone/>
            </a:pPr>
            <a:endParaRPr lang="pt-BR" sz="3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24" name="Text Box 3923"/>
          <p:cNvSpPr txBox="1">
            <a:spLocks noChangeArrowheads="1"/>
          </p:cNvSpPr>
          <p:nvPr/>
        </p:nvSpPr>
        <p:spPr bwMode="auto">
          <a:xfrm>
            <a:off x="21889638" y="20459700"/>
            <a:ext cx="9872663" cy="663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762" tIns="48381" rIns="96762" bIns="48381">
            <a:spAutoFit/>
          </a:bodyPr>
          <a:lstStyle/>
          <a:p>
            <a:pPr algn="just" defTabSz="968375">
              <a:spcBef>
                <a:spcPct val="50000"/>
              </a:spcBef>
            </a:pPr>
            <a:r>
              <a:rPr lang="pt-BR" sz="3000" dirty="0">
                <a:solidFill>
                  <a:srgbClr val="000000"/>
                </a:solidFill>
                <a:latin typeface="Calibri" pitchFamily="34" charset="0"/>
              </a:rPr>
              <a:t>O último item deve efetuar o fechamento do conteúdo apresentado.</a:t>
            </a:r>
          </a:p>
          <a:p>
            <a:pPr algn="just" defTabSz="968375">
              <a:spcAft>
                <a:spcPts val="600"/>
              </a:spcAft>
            </a:pPr>
            <a:r>
              <a:rPr lang="pt-BR" sz="3000" dirty="0">
                <a:latin typeface="Calibri" pitchFamily="34" charset="0"/>
              </a:rPr>
              <a:t>Acima de tudo, um bom pôster deve ter pouco texto. Não tão pouco quanto uma apresentação de slides, porém bem menos do que um artigo. É preferível usar frases telegráficas, diretas e curtas, organizadas em tópicos, ao invés de orações longas e estruturas complexas. </a:t>
            </a:r>
          </a:p>
          <a:p>
            <a:pPr algn="just" defTabSz="968375"/>
            <a:r>
              <a:rPr lang="pt-BR" sz="3000" dirty="0">
                <a:latin typeface="Calibri" pitchFamily="34" charset="0"/>
              </a:rPr>
              <a:t>Deve-se concluir somente o que foi comprovado, com interpretação lógica, não cabendo opiniões próprias ou análises não investigadas. </a:t>
            </a:r>
          </a:p>
          <a:p>
            <a:pPr algn="just" defTabSz="968375"/>
            <a:r>
              <a:rPr lang="pt-BR" sz="3000" dirty="0">
                <a:latin typeface="Calibri" pitchFamily="34" charset="0"/>
              </a:rPr>
              <a:t>As conclusões de qualquer trabalho científico devem responder aos objetivos propostos do mesmo. Deve ser apresentada, preferencialmente, em tópicos.</a:t>
            </a:r>
          </a:p>
          <a:p>
            <a:pPr algn="just" defTabSz="968375"/>
            <a:endParaRPr lang="pt-BR" sz="3000" dirty="0">
              <a:latin typeface="Calibri" pitchFamily="34" charset="0"/>
            </a:endParaRPr>
          </a:p>
        </p:txBody>
      </p:sp>
      <p:sp>
        <p:nvSpPr>
          <p:cNvPr id="13325" name="Text Box 3661"/>
          <p:cNvSpPr txBox="1">
            <a:spLocks noChangeArrowheads="1"/>
          </p:cNvSpPr>
          <p:nvPr/>
        </p:nvSpPr>
        <p:spPr bwMode="auto">
          <a:xfrm>
            <a:off x="21889639" y="33051750"/>
            <a:ext cx="9872662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 defTabSz="655638">
              <a:spcBef>
                <a:spcPct val="50000"/>
              </a:spcBef>
            </a:pPr>
            <a:r>
              <a:rPr lang="pt-BR" sz="3000" i="1" dirty="0">
                <a:latin typeface="Calibri" pitchFamily="34" charset="0"/>
              </a:rPr>
              <a:t>Listar as referências citadas no texto de acordo com as normas da ABNT NBR 6023. Sugere-se a utilização de, no máximo, 5 referências no pôster.</a:t>
            </a:r>
          </a:p>
          <a:p>
            <a:pPr algn="just" defTabSz="655638">
              <a:spcBef>
                <a:spcPct val="50000"/>
              </a:spcBef>
            </a:pPr>
            <a:r>
              <a:rPr lang="en-US" sz="3000" dirty="0">
                <a:latin typeface="Calibri" pitchFamily="34" charset="0"/>
              </a:rPr>
              <a:t>ASSOCIAÇÃO BRASILEIRA DE NORMAS TÉCNICAS. </a:t>
            </a:r>
            <a:r>
              <a:rPr lang="en-US" sz="3000" b="1" dirty="0">
                <a:latin typeface="Calibri" pitchFamily="34" charset="0"/>
              </a:rPr>
              <a:t>NBR 15437</a:t>
            </a:r>
            <a:r>
              <a:rPr lang="en-US" sz="3000" dirty="0">
                <a:latin typeface="Calibri" pitchFamily="34" charset="0"/>
              </a:rPr>
              <a:t> : </a:t>
            </a:r>
            <a:r>
              <a:rPr lang="en-US" sz="3000" dirty="0" err="1">
                <a:latin typeface="Calibri" pitchFamily="34" charset="0"/>
              </a:rPr>
              <a:t>Informação</a:t>
            </a:r>
            <a:r>
              <a:rPr lang="en-US" sz="3000" dirty="0">
                <a:latin typeface="Calibri" pitchFamily="34" charset="0"/>
              </a:rPr>
              <a:t> e </a:t>
            </a:r>
            <a:r>
              <a:rPr lang="en-US" sz="3000" dirty="0" err="1">
                <a:latin typeface="Calibri" pitchFamily="34" charset="0"/>
              </a:rPr>
              <a:t>documentação</a:t>
            </a:r>
            <a:r>
              <a:rPr lang="en-US" sz="3000" dirty="0">
                <a:latin typeface="Calibri" pitchFamily="34" charset="0"/>
              </a:rPr>
              <a:t>:  </a:t>
            </a:r>
            <a:r>
              <a:rPr lang="en-US" sz="3000" dirty="0" err="1">
                <a:latin typeface="Calibri" pitchFamily="34" charset="0"/>
              </a:rPr>
              <a:t>Pôsteres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técnicos</a:t>
            </a:r>
            <a:r>
              <a:rPr lang="en-US" sz="3000" dirty="0">
                <a:latin typeface="Calibri" pitchFamily="34" charset="0"/>
              </a:rPr>
              <a:t> e </a:t>
            </a:r>
            <a:r>
              <a:rPr lang="en-US" sz="3000" dirty="0" err="1">
                <a:latin typeface="Calibri" pitchFamily="34" charset="0"/>
              </a:rPr>
              <a:t>científicos</a:t>
            </a:r>
            <a:r>
              <a:rPr lang="en-US" sz="3000" dirty="0">
                <a:latin typeface="Calibri" pitchFamily="34" charset="0"/>
              </a:rPr>
              <a:t>: </a:t>
            </a:r>
            <a:r>
              <a:rPr lang="en-US" sz="3000" dirty="0" err="1">
                <a:latin typeface="Calibri" pitchFamily="34" charset="0"/>
              </a:rPr>
              <a:t>apresentação</a:t>
            </a:r>
            <a:r>
              <a:rPr lang="en-US" sz="3000" dirty="0">
                <a:latin typeface="Calibri" pitchFamily="34" charset="0"/>
              </a:rPr>
              <a:t>. Rio de Janeiro, 2006.</a:t>
            </a:r>
            <a:endParaRPr lang="pt-BR" sz="3000" dirty="0">
              <a:latin typeface="Calibri" pitchFamily="34" charset="0"/>
            </a:endParaRPr>
          </a:p>
          <a:p>
            <a:pPr algn="just" defTabSz="655638">
              <a:spcBef>
                <a:spcPct val="50000"/>
              </a:spcBef>
            </a:pPr>
            <a:endParaRPr lang="pt-BR" sz="3000" dirty="0">
              <a:latin typeface="Calibri" pitchFamily="34" charset="0"/>
            </a:endParaRPr>
          </a:p>
          <a:p>
            <a:pPr algn="just" defTabSz="655638">
              <a:spcBef>
                <a:spcPct val="50000"/>
              </a:spcBef>
            </a:pPr>
            <a:endParaRPr lang="pt-BR" sz="3000" dirty="0">
              <a:latin typeface="Calibri" pitchFamily="34" charset="0"/>
            </a:endParaRPr>
          </a:p>
        </p:txBody>
      </p:sp>
      <p:sp>
        <p:nvSpPr>
          <p:cNvPr id="13326" name="Text Box 2409"/>
          <p:cNvSpPr txBox="1">
            <a:spLocks noChangeArrowheads="1"/>
          </p:cNvSpPr>
          <p:nvPr/>
        </p:nvSpPr>
        <p:spPr bwMode="auto">
          <a:xfrm>
            <a:off x="393278" y="12049125"/>
            <a:ext cx="10126663" cy="7493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102178" tIns="51088" rIns="102178" bIns="51088" anchor="ctr">
            <a:spAutoFit/>
          </a:bodyPr>
          <a:lstStyle/>
          <a:p>
            <a:pPr algn="just" defTabSz="1020763"/>
            <a:r>
              <a:rPr lang="pt-BR" sz="3000" dirty="0">
                <a:latin typeface="Calibri" pitchFamily="34" charset="0"/>
              </a:rPr>
              <a:t>O pôster deve ser elaborado no tamanho 60 cm de largura x 80 cm de altura, em duas ou três colunas, devendo conter, obrigatoriamente: a logomarca do evento, o título do artigo, o nome dos autores seguidos de identificação, introdução, material e métodos, resultados e discussão, conclusão, agradecimentos e referências. </a:t>
            </a:r>
            <a:r>
              <a:rPr lang="pt-PT" sz="3000" dirty="0">
                <a:solidFill>
                  <a:srgbClr val="000000"/>
                </a:solidFill>
                <a:latin typeface="Calibri" pitchFamily="34" charset="0"/>
              </a:rPr>
              <a:t>O título deve ser bem destacado, permitindo que o visitante tenha facilidade em identificar o trabalho. Utilize fonte Calibri, tamanho de fonte 38 como mínimo para título, </a:t>
            </a:r>
            <a:r>
              <a:rPr lang="pt-BR" sz="3000" dirty="0">
                <a:latin typeface="Calibri" pitchFamily="34" charset="0"/>
              </a:rPr>
              <a:t>36 para os cabeçalhos</a:t>
            </a:r>
            <a:r>
              <a:rPr lang="pt-PT" sz="3000" dirty="0">
                <a:solidFill>
                  <a:srgbClr val="000000"/>
                </a:solidFill>
                <a:latin typeface="Calibri" pitchFamily="34" charset="0"/>
              </a:rPr>
              <a:t> e fonte 32 como mínimo para conteúdo. </a:t>
            </a:r>
            <a:r>
              <a:rPr lang="pt-BR" sz="3000" dirty="0">
                <a:latin typeface="Calibri" pitchFamily="34" charset="0"/>
              </a:rPr>
              <a:t>O pôster deve ser confeccionado em material adequado (lona, PVC, </a:t>
            </a:r>
            <a:r>
              <a:rPr lang="pt-BR" sz="3000" dirty="0" err="1">
                <a:latin typeface="Calibri" pitchFamily="34" charset="0"/>
              </a:rPr>
              <a:t>glosspaper</a:t>
            </a:r>
            <a:r>
              <a:rPr lang="pt-BR" sz="3000" dirty="0">
                <a:latin typeface="Calibri" pitchFamily="34" charset="0"/>
              </a:rPr>
              <a:t> ou similar) com corda para ser afixado. O resumo deve ser elaborado conforme ABNT NBR 6028, seguido das palavras-chaves. </a:t>
            </a:r>
          </a:p>
          <a:p>
            <a:pPr algn="just" defTabSz="1020763"/>
            <a:endParaRPr lang="pt-BR" sz="3000" dirty="0">
              <a:latin typeface="Calibri" pitchFamily="34" charset="0"/>
            </a:endParaRPr>
          </a:p>
          <a:p>
            <a:pPr algn="just" defTabSz="1020763"/>
            <a:endParaRPr lang="pt-BR" sz="3000" dirty="0">
              <a:latin typeface="Calibri" pitchFamily="34" charset="0"/>
            </a:endParaRPr>
          </a:p>
          <a:p>
            <a:pPr algn="just" defTabSz="1020763"/>
            <a:r>
              <a:rPr lang="pt-BR" sz="3000" b="1" i="1" dirty="0">
                <a:latin typeface="Calibri" pitchFamily="34" charset="0"/>
              </a:rPr>
              <a:t>Palavras-chave</a:t>
            </a:r>
            <a:r>
              <a:rPr lang="pt-BR" sz="3000" i="1" dirty="0">
                <a:latin typeface="Calibri" pitchFamily="34" charset="0"/>
              </a:rPr>
              <a:t>: </a:t>
            </a:r>
            <a:r>
              <a:rPr lang="pt-PT" sz="3000" i="1" dirty="0">
                <a:latin typeface="Calibri" pitchFamily="34" charset="0"/>
              </a:rPr>
              <a:t>as mesmas utilizadas no artigo.</a:t>
            </a:r>
            <a:endParaRPr lang="pt-BR" sz="3000" i="1" dirty="0">
              <a:latin typeface="Calibri" pitchFamily="34" charset="0"/>
            </a:endParaRPr>
          </a:p>
        </p:txBody>
      </p:sp>
      <p:sp>
        <p:nvSpPr>
          <p:cNvPr id="13328" name="Retângulo 31"/>
          <p:cNvSpPr>
            <a:spLocks noChangeArrowheads="1"/>
          </p:cNvSpPr>
          <p:nvPr/>
        </p:nvSpPr>
        <p:spPr bwMode="auto">
          <a:xfrm>
            <a:off x="705495" y="10731452"/>
            <a:ext cx="1900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 b="1" dirty="0">
                <a:latin typeface="Calibri" pitchFamily="34" charset="0"/>
              </a:rPr>
              <a:t>RESUMO</a:t>
            </a:r>
            <a:endParaRPr lang="pt-BR" sz="3600" dirty="0">
              <a:latin typeface="Calibri" pitchFamily="34" charset="0"/>
            </a:endParaRPr>
          </a:p>
        </p:txBody>
      </p:sp>
      <p:sp>
        <p:nvSpPr>
          <p:cNvPr id="13330" name="Retângulo 46"/>
          <p:cNvSpPr>
            <a:spLocks noChangeArrowheads="1"/>
          </p:cNvSpPr>
          <p:nvPr/>
        </p:nvSpPr>
        <p:spPr bwMode="auto">
          <a:xfrm>
            <a:off x="661021" y="21115338"/>
            <a:ext cx="337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20763"/>
            <a:r>
              <a:rPr lang="pt-BR" sz="3600" b="1" dirty="0">
                <a:latin typeface="Calibri" pitchFamily="34" charset="0"/>
                <a:cs typeface="Tahoma" pitchFamily="34" charset="0"/>
              </a:rPr>
              <a:t>1. INTRODUÇÃO </a:t>
            </a:r>
          </a:p>
        </p:txBody>
      </p:sp>
      <p:sp>
        <p:nvSpPr>
          <p:cNvPr id="13332" name="Retângulo 47"/>
          <p:cNvSpPr>
            <a:spLocks noChangeArrowheads="1"/>
          </p:cNvSpPr>
          <p:nvPr/>
        </p:nvSpPr>
        <p:spPr bwMode="auto">
          <a:xfrm>
            <a:off x="11492557" y="10744200"/>
            <a:ext cx="502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 defTabSz="1020763"/>
            <a:r>
              <a:rPr lang="pt-BR" sz="3600" b="1" dirty="0">
                <a:latin typeface="Calibri" pitchFamily="34" charset="0"/>
              </a:rPr>
              <a:t>2. MATERIAL E MÉTODOS</a:t>
            </a:r>
          </a:p>
        </p:txBody>
      </p:sp>
      <p:sp>
        <p:nvSpPr>
          <p:cNvPr id="13334" name="Retângulo 53"/>
          <p:cNvSpPr>
            <a:spLocks noChangeArrowheads="1"/>
          </p:cNvSpPr>
          <p:nvPr/>
        </p:nvSpPr>
        <p:spPr bwMode="auto">
          <a:xfrm>
            <a:off x="22257245" y="10736214"/>
            <a:ext cx="833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0763"/>
            <a:r>
              <a:rPr lang="pt-BR" sz="3600" b="1" dirty="0">
                <a:latin typeface="Calibri" pitchFamily="34" charset="0"/>
              </a:rPr>
              <a:t>3. RESULTADOS E DISCUSSÃO</a:t>
            </a:r>
          </a:p>
        </p:txBody>
      </p:sp>
      <p:sp>
        <p:nvSpPr>
          <p:cNvPr id="13336" name="Retângulo 55"/>
          <p:cNvSpPr>
            <a:spLocks noChangeArrowheads="1"/>
          </p:cNvSpPr>
          <p:nvPr/>
        </p:nvSpPr>
        <p:spPr bwMode="auto">
          <a:xfrm>
            <a:off x="22136745" y="18900775"/>
            <a:ext cx="3030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20763"/>
            <a:r>
              <a:rPr lang="pt-BR" sz="3600" b="1">
                <a:latin typeface="Calibri" pitchFamily="34" charset="0"/>
              </a:rPr>
              <a:t>4. CONCLUSÃO</a:t>
            </a:r>
          </a:p>
        </p:txBody>
      </p:sp>
      <p:sp>
        <p:nvSpPr>
          <p:cNvPr id="13338" name="Retângulo 57"/>
          <p:cNvSpPr>
            <a:spLocks noChangeArrowheads="1"/>
          </p:cNvSpPr>
          <p:nvPr/>
        </p:nvSpPr>
        <p:spPr bwMode="auto">
          <a:xfrm>
            <a:off x="22041221" y="28515468"/>
            <a:ext cx="4297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 b="1" dirty="0">
                <a:latin typeface="Calibri" pitchFamily="34" charset="0"/>
              </a:rPr>
              <a:t>5. AGRADECIMENTOS</a:t>
            </a:r>
            <a:endParaRPr lang="pt-BR" sz="3600" dirty="0">
              <a:latin typeface="Calibri" pitchFamily="34" charset="0"/>
            </a:endParaRPr>
          </a:p>
        </p:txBody>
      </p:sp>
      <p:sp>
        <p:nvSpPr>
          <p:cNvPr id="13339" name="Text Box 3661"/>
          <p:cNvSpPr txBox="1">
            <a:spLocks noChangeArrowheads="1"/>
          </p:cNvSpPr>
          <p:nvPr/>
        </p:nvSpPr>
        <p:spPr bwMode="auto">
          <a:xfrm>
            <a:off x="11135369" y="12025313"/>
            <a:ext cx="10079037" cy="332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762" tIns="48381" rIns="96762" bIns="48381">
            <a:spAutoFit/>
          </a:bodyPr>
          <a:lstStyle/>
          <a:p>
            <a:pPr algn="just" defTabSz="655638">
              <a:spcBef>
                <a:spcPct val="50000"/>
              </a:spcBef>
            </a:pPr>
            <a:r>
              <a:rPr lang="pt-BR" sz="3000" dirty="0">
                <a:latin typeface="Calibri" pitchFamily="34" charset="0"/>
              </a:rPr>
              <a:t>As figuras são peças-chave em um pôster e devem ter um grande destaque. São elas que, em um primeiro momento, fisgarão os visitantes. Em um segundo momento, são as  figuras que vão ajudar a dar sustentação aos seus argumentos, de maneira muito mais eficaz do que os textos, quando bem combinadas com os diagramas e esquemas. Nunca deixe de citar as fontes das figuras que pegar emprestadas. </a:t>
            </a:r>
          </a:p>
        </p:txBody>
      </p:sp>
      <p:sp>
        <p:nvSpPr>
          <p:cNvPr id="13342" name="Retângulo 57"/>
          <p:cNvSpPr>
            <a:spLocks noChangeArrowheads="1"/>
          </p:cNvSpPr>
          <p:nvPr/>
        </p:nvSpPr>
        <p:spPr bwMode="auto">
          <a:xfrm>
            <a:off x="22041221" y="31756350"/>
            <a:ext cx="3190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 b="1" dirty="0">
                <a:latin typeface="Calibri" pitchFamily="34" charset="0"/>
              </a:rPr>
              <a:t>6. REFERÊNCIAS</a:t>
            </a:r>
            <a:endParaRPr lang="pt-BR" sz="3600" dirty="0">
              <a:latin typeface="Calibri" pitchFamily="34" charset="0"/>
            </a:endParaRPr>
          </a:p>
        </p:txBody>
      </p:sp>
      <p:sp>
        <p:nvSpPr>
          <p:cNvPr id="13343" name="Text Box 3646"/>
          <p:cNvSpPr txBox="1">
            <a:spLocks noChangeArrowheads="1"/>
          </p:cNvSpPr>
          <p:nvPr/>
        </p:nvSpPr>
        <p:spPr bwMode="auto">
          <a:xfrm>
            <a:off x="11248082" y="27444700"/>
            <a:ext cx="992981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 defTabSz="692150">
              <a:spcBef>
                <a:spcPct val="50000"/>
              </a:spcBef>
              <a:buFontTx/>
              <a:buChar char="•"/>
            </a:pPr>
            <a:r>
              <a:rPr lang="pt-PT" sz="3000">
                <a:solidFill>
                  <a:srgbClr val="000000"/>
                </a:solidFill>
                <a:latin typeface="Calibri" pitchFamily="34" charset="0"/>
              </a:rPr>
              <a:t>As Figuras devem ter alta qualidade</a:t>
            </a:r>
            <a:r>
              <a:rPr lang="pt-BR" sz="3000">
                <a:latin typeface="Calibri" pitchFamily="34" charset="0"/>
              </a:rPr>
              <a:t>, de preferência coloridas e gráficos bem  elaborados. </a:t>
            </a:r>
            <a:r>
              <a:rPr lang="pt-PT" sz="3000">
                <a:solidFill>
                  <a:srgbClr val="000000"/>
                </a:solidFill>
                <a:latin typeface="Calibri" pitchFamily="34" charset="0"/>
              </a:rPr>
              <a:t>Figuras e tabelas deverão cobrir, no máximo, 50% do pôster, informando a fonte dos dados contidos nas mesmas. A fonte deverá ser colocada abaixo das figuras e tabelas.</a:t>
            </a:r>
          </a:p>
        </p:txBody>
      </p:sp>
      <p:sp>
        <p:nvSpPr>
          <p:cNvPr id="13344" name="Text Box 3661"/>
          <p:cNvSpPr txBox="1">
            <a:spLocks noChangeArrowheads="1"/>
          </p:cNvSpPr>
          <p:nvPr/>
        </p:nvSpPr>
        <p:spPr bwMode="auto">
          <a:xfrm>
            <a:off x="21825595" y="29883100"/>
            <a:ext cx="98726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 defTabSz="655638">
              <a:spcBef>
                <a:spcPct val="50000"/>
              </a:spcBef>
            </a:pPr>
            <a:r>
              <a:rPr lang="pt-BR" sz="3000" dirty="0">
                <a:latin typeface="Calibri" pitchFamily="34" charset="0"/>
              </a:rPr>
              <a:t>Agradecemos o apoio financeiro  disponibilizado pelo CNPq para o desenvolvimento da pesquisa.</a:t>
            </a:r>
          </a:p>
        </p:txBody>
      </p:sp>
      <p:pic>
        <p:nvPicPr>
          <p:cNvPr id="1334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15032" y="17030700"/>
            <a:ext cx="5286375" cy="787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16"/>
          <p:cNvSpPr txBox="1"/>
          <p:nvPr/>
        </p:nvSpPr>
        <p:spPr>
          <a:xfrm>
            <a:off x="7689291" y="39414182"/>
            <a:ext cx="169711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>
                <a:ln w="0"/>
                <a:solidFill>
                  <a:srgbClr val="1D70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VI SEMANA ACADÊMICA DE MEDICINA VETERINÁRIA</a:t>
            </a:r>
          </a:p>
          <a:p>
            <a:pPr algn="ctr"/>
            <a:r>
              <a:rPr lang="pt-BR" sz="4400" dirty="0">
                <a:ln w="0"/>
                <a:solidFill>
                  <a:srgbClr val="9265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10 a 13 de Outubro de 2018</a:t>
            </a:r>
          </a:p>
          <a:p>
            <a:pPr algn="ctr"/>
            <a:r>
              <a:rPr lang="pt-BR" sz="4400" dirty="0">
                <a:ln w="0"/>
                <a:solidFill>
                  <a:srgbClr val="9265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Patos - Paraíba</a:t>
            </a:r>
            <a:endParaRPr lang="pt-BR" sz="8800" dirty="0">
              <a:ln w="0"/>
              <a:solidFill>
                <a:srgbClr val="92652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6" name="Picture 2" descr="C:\Users\Robério\Desktop\Sem títul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088" y="21302663"/>
            <a:ext cx="5238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bério\Desktop\Sem títul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488" y="21455063"/>
            <a:ext cx="5238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obério\Desktop\Sem títul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888" y="21607463"/>
            <a:ext cx="5238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obério\Desktop\Sem títul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288" y="21759863"/>
            <a:ext cx="5238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051" y="21302620"/>
            <a:ext cx="523948" cy="60015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051" y="21302620"/>
            <a:ext cx="523948" cy="600159"/>
          </a:xfrm>
          <a:prstGeom prst="rect">
            <a:avLst/>
          </a:prstGeom>
        </p:spPr>
      </p:pic>
      <p:pic>
        <p:nvPicPr>
          <p:cNvPr id="1030" name="Picture 6" descr="C:\Users\Robério\Desktop\Sem títul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688" y="21912263"/>
            <a:ext cx="5238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18801407" y="1837012"/>
            <a:ext cx="2193901" cy="1835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9396606" y="1296444"/>
            <a:ext cx="2012466" cy="2264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6FB2C5D-3660-405A-A155-04E587FEA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2404050" cy="50939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1406</TotalTime>
  <Words>576</Words>
  <Application>Microsoft Office PowerPoint</Application>
  <PresentationFormat>Personalizar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ＭＳ Ｐゴシック</vt:lpstr>
      <vt:lpstr>Agency FB</vt:lpstr>
      <vt:lpstr>Arial</vt:lpstr>
      <vt:lpstr>Calibri</vt:lpstr>
      <vt:lpstr>Tahoma</vt:lpstr>
      <vt:lpstr>tahoma, verdana, arial</vt:lpstr>
      <vt:lpstr>Times New Roman</vt:lpstr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franciolli</dc:creator>
  <cp:lastModifiedBy>Junior</cp:lastModifiedBy>
  <cp:revision>183</cp:revision>
  <dcterms:created xsi:type="dcterms:W3CDTF">2011-10-31T15:21:37Z</dcterms:created>
  <dcterms:modified xsi:type="dcterms:W3CDTF">2018-09-12T16:22:46Z</dcterms:modified>
  <cp:contentStatus/>
</cp:coreProperties>
</file>